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61" r:id="rId6"/>
    <p:sldId id="265" r:id="rId7"/>
    <p:sldId id="278" r:id="rId8"/>
    <p:sldId id="256" r:id="rId9"/>
    <p:sldId id="257" r:id="rId10"/>
    <p:sldId id="279" r:id="rId11"/>
    <p:sldId id="283" r:id="rId12"/>
    <p:sldId id="281" r:id="rId13"/>
    <p:sldId id="284" r:id="rId14"/>
    <p:sldId id="285" r:id="rId15"/>
    <p:sldId id="286" r:id="rId16"/>
    <p:sldId id="282" r:id="rId17"/>
    <p:sldId id="280" r:id="rId18"/>
    <p:sldId id="293" r:id="rId19"/>
    <p:sldId id="292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7326EA-2200-438E-A522-077EBF417D4E}">
          <p14:sldIdLst>
            <p14:sldId id="261"/>
            <p14:sldId id="265"/>
            <p14:sldId id="278"/>
          </p14:sldIdLst>
        </p14:section>
        <p14:section name="Untitled Section" id="{9BE36049-10B5-4AD3-8B71-488B6B1EC42C}">
          <p14:sldIdLst>
            <p14:sldId id="256"/>
            <p14:sldId id="257"/>
            <p14:sldId id="279"/>
            <p14:sldId id="283"/>
            <p14:sldId id="281"/>
            <p14:sldId id="284"/>
            <p14:sldId id="285"/>
            <p14:sldId id="286"/>
            <p14:sldId id="282"/>
            <p14:sldId id="280"/>
            <p14:sldId id="293"/>
            <p14:sldId id="292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99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87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49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96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9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1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8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2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30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4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03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2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39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70EA627-7B05-49AE-B553-890A9A7D3AC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7276D2B-DB28-45A2-A98B-9D78239F9F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965104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0" y="5202238"/>
            <a:ext cx="9144000" cy="1655762"/>
          </a:xfrm>
        </p:spPr>
        <p:txBody>
          <a:bodyPr/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Course Registration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School Counseling Department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Parkville High School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420" y="210621"/>
            <a:ext cx="6288088" cy="620424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4835DE-D83E-4EAD-9B32-337816FAC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2127" y="4665958"/>
            <a:ext cx="536280" cy="5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5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5"/>
    </mc:Choice>
    <mc:Fallback xmlns="">
      <p:transition spd="slow" advTm="17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41248"/>
          </a:xfrm>
        </p:spPr>
        <p:txBody>
          <a:bodyPr>
            <a:normAutofit/>
          </a:bodyPr>
          <a:lstStyle/>
          <a:p>
            <a:r>
              <a:rPr lang="en-US" dirty="0"/>
              <a:t>Graphic arts/Game design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6400" y="1478752"/>
            <a:ext cx="7320924" cy="5076594"/>
          </a:xfrm>
        </p:spPr>
        <p:txBody>
          <a:bodyPr>
            <a:normAutofit/>
          </a:bodyPr>
          <a:lstStyle/>
          <a:p>
            <a:r>
              <a:rPr lang="en-US" dirty="0">
                <a:latin typeface="Century Schoolbook" panose="02040604050505020304" pitchFamily="18" charset="0"/>
              </a:rPr>
              <a:t>Interactive Media Production 1      (1 cr.) </a:t>
            </a:r>
          </a:p>
          <a:p>
            <a:pPr>
              <a:buNone/>
            </a:pPr>
            <a:r>
              <a:rPr lang="en-US" sz="2200" dirty="0">
                <a:latin typeface="Century Schoolbook" panose="02040604050505020304" pitchFamily="18" charset="0"/>
              </a:rPr>
              <a:t>      (Fundamentals of Art suggested Pre-Requisite)</a:t>
            </a:r>
          </a:p>
          <a:p>
            <a:pPr marL="0" indent="0">
              <a:buNone/>
            </a:pPr>
            <a:r>
              <a:rPr lang="en-US" dirty="0">
                <a:latin typeface="Century Schoolbook" panose="02040604050505020304" pitchFamily="18" charset="0"/>
              </a:rPr>
              <a:t>			</a:t>
            </a:r>
            <a:r>
              <a:rPr lang="en-US" sz="2400" dirty="0">
                <a:latin typeface="Century Schoolbook" panose="02040604050505020304" pitchFamily="18" charset="0"/>
              </a:rPr>
              <a:t>(10</a:t>
            </a:r>
            <a:r>
              <a:rPr lang="en-US" sz="2400" baseline="30000" dirty="0">
                <a:latin typeface="Century Schoolbook" panose="02040604050505020304" pitchFamily="18" charset="0"/>
              </a:rPr>
              <a:t>th</a:t>
            </a:r>
            <a:r>
              <a:rPr lang="en-US" sz="2400" dirty="0">
                <a:latin typeface="Century Schoolbook" panose="02040604050505020304" pitchFamily="18" charset="0"/>
              </a:rPr>
              <a:t> grade)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Interactive Media Production 2      (1 cr.)</a:t>
            </a:r>
          </a:p>
          <a:p>
            <a:pPr marL="0" indent="0">
              <a:buNone/>
            </a:pPr>
            <a:r>
              <a:rPr lang="en-US" dirty="0">
                <a:latin typeface="Century Schoolbook" panose="02040604050505020304" pitchFamily="18" charset="0"/>
              </a:rPr>
              <a:t>			</a:t>
            </a:r>
            <a:r>
              <a:rPr lang="en-US" sz="2400" dirty="0">
                <a:latin typeface="Century Schoolbook" panose="02040604050505020304" pitchFamily="18" charset="0"/>
              </a:rPr>
              <a:t>(11</a:t>
            </a:r>
            <a:r>
              <a:rPr lang="en-US" sz="2400" baseline="30000" dirty="0">
                <a:latin typeface="Century Schoolbook" panose="02040604050505020304" pitchFamily="18" charset="0"/>
              </a:rPr>
              <a:t>th</a:t>
            </a:r>
            <a:r>
              <a:rPr lang="en-US" sz="2400" dirty="0">
                <a:latin typeface="Century Schoolbook" panose="02040604050505020304" pitchFamily="18" charset="0"/>
              </a:rPr>
              <a:t> grade)</a:t>
            </a:r>
          </a:p>
          <a:p>
            <a:pPr marL="0" indent="0">
              <a:buNone/>
            </a:pPr>
            <a:endParaRPr lang="en-US" sz="2400" dirty="0">
              <a:latin typeface="Century Schoolbook" panose="02040604050505020304" pitchFamily="18" charset="0"/>
            </a:endParaRPr>
          </a:p>
          <a:p>
            <a:r>
              <a:rPr lang="en-US" dirty="0">
                <a:latin typeface="Century Schoolbook" panose="02040604050505020304" pitchFamily="18" charset="0"/>
              </a:rPr>
              <a:t>Interactive Media Production 3      (1 cr.)</a:t>
            </a:r>
          </a:p>
          <a:p>
            <a:pPr marL="0" indent="0">
              <a:buNone/>
            </a:pPr>
            <a:r>
              <a:rPr lang="en-US" dirty="0">
                <a:latin typeface="Century Schoolbook" panose="02040604050505020304" pitchFamily="18" charset="0"/>
              </a:rPr>
              <a:t>			     and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Interactive Media Production 4      (1 cr.)</a:t>
            </a:r>
          </a:p>
          <a:p>
            <a:pPr>
              <a:buNone/>
            </a:pPr>
            <a:r>
              <a:rPr lang="en-US" dirty="0">
                <a:latin typeface="Century Schoolbook" panose="02040604050505020304" pitchFamily="18" charset="0"/>
              </a:rPr>
              <a:t>				</a:t>
            </a:r>
            <a:r>
              <a:rPr lang="en-US" sz="2400" dirty="0">
                <a:latin typeface="Century Schoolbook" panose="02040604050505020304" pitchFamily="18" charset="0"/>
              </a:rPr>
              <a:t>(12</a:t>
            </a:r>
            <a:r>
              <a:rPr lang="en-US" sz="2400" baseline="30000" dirty="0">
                <a:latin typeface="Century Schoolbook" panose="02040604050505020304" pitchFamily="18" charset="0"/>
              </a:rPr>
              <a:t>th</a:t>
            </a:r>
            <a:r>
              <a:rPr lang="en-US" sz="2400" dirty="0">
                <a:latin typeface="Century Schoolbook" panose="02040604050505020304" pitchFamily="18" charset="0"/>
              </a:rPr>
              <a:t> grade)</a:t>
            </a:r>
          </a:p>
          <a:p>
            <a:endParaRPr lang="en-US" dirty="0"/>
          </a:p>
        </p:txBody>
      </p:sp>
      <p:pic>
        <p:nvPicPr>
          <p:cNvPr id="1026" name="Picture 2" descr="C:\Users\ewolf2\Desktop\Kasra_Kaviani_PHS_IMP-astronu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2289" y="2207117"/>
            <a:ext cx="3473930" cy="4343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06400" y="4378817"/>
            <a:ext cx="7320924" cy="2073498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32289" y="1131290"/>
            <a:ext cx="299784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Special permission required to take both IMP 1 &amp; 2 together in 11</a:t>
            </a:r>
            <a:r>
              <a:rPr lang="en-US" baseline="30000" dirty="0"/>
              <a:t>th</a:t>
            </a:r>
            <a:r>
              <a:rPr lang="en-US" dirty="0"/>
              <a:t> grade.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327063-FA78-4EAF-ACE9-D01A8E4F5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3212" y="616061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5"/>
    </mc:Choice>
    <mc:Fallback xmlns="">
      <p:transition spd="slow" advTm="29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672353"/>
          </a:xfrm>
        </p:spPr>
        <p:txBody>
          <a:bodyPr>
            <a:normAutofit/>
          </a:bodyPr>
          <a:lstStyle/>
          <a:p>
            <a:r>
              <a:rPr lang="en-US" dirty="0"/>
              <a:t>Engineering: Project lead the way (PLTW)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6084552" cy="4890752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>
                <a:latin typeface="Century Schoolbook" panose="02040604050505020304" pitchFamily="18" charset="0"/>
              </a:rPr>
              <a:t>PLTW Introduction to Engineering Design</a:t>
            </a:r>
          </a:p>
          <a:p>
            <a:pPr>
              <a:buNone/>
            </a:pPr>
            <a:r>
              <a:rPr lang="en-US" sz="3200" dirty="0">
                <a:latin typeface="Century Schoolbook" panose="02040604050505020304" pitchFamily="18" charset="0"/>
              </a:rPr>
              <a:t>    (9</a:t>
            </a:r>
            <a:r>
              <a:rPr lang="en-US" sz="3200" baseline="30000" dirty="0">
                <a:latin typeface="Century Schoolbook" panose="02040604050505020304" pitchFamily="18" charset="0"/>
              </a:rPr>
              <a:t>th</a:t>
            </a:r>
            <a:r>
              <a:rPr lang="en-US" sz="3200" dirty="0">
                <a:latin typeface="Century Schoolbook" panose="02040604050505020304" pitchFamily="18" charset="0"/>
              </a:rPr>
              <a:t> grade)</a:t>
            </a:r>
          </a:p>
          <a:p>
            <a:endParaRPr lang="en-US" sz="3200" dirty="0">
              <a:latin typeface="Century Schoolbook" panose="02040604050505020304" pitchFamily="18" charset="0"/>
            </a:endParaRPr>
          </a:p>
          <a:p>
            <a:r>
              <a:rPr lang="en-US" sz="3200" dirty="0">
                <a:latin typeface="Century Schoolbook" panose="02040604050505020304" pitchFamily="18" charset="0"/>
              </a:rPr>
              <a:t>PLTW Digital Electronics</a:t>
            </a:r>
          </a:p>
          <a:p>
            <a:pPr>
              <a:buNone/>
            </a:pPr>
            <a:r>
              <a:rPr lang="en-US" sz="3200" dirty="0">
                <a:latin typeface="Century Schoolbook" panose="02040604050505020304" pitchFamily="18" charset="0"/>
              </a:rPr>
              <a:t>    (10</a:t>
            </a:r>
            <a:r>
              <a:rPr lang="en-US" sz="3200" baseline="30000" dirty="0">
                <a:latin typeface="Century Schoolbook" panose="02040604050505020304" pitchFamily="18" charset="0"/>
              </a:rPr>
              <a:t>th</a:t>
            </a:r>
            <a:r>
              <a:rPr lang="en-US" sz="3200" dirty="0">
                <a:latin typeface="Century Schoolbook" panose="02040604050505020304" pitchFamily="18" charset="0"/>
              </a:rPr>
              <a:t> grade)</a:t>
            </a:r>
          </a:p>
          <a:p>
            <a:endParaRPr lang="en-US" sz="3200" dirty="0">
              <a:latin typeface="Century Schoolbook" panose="02040604050505020304" pitchFamily="18" charset="0"/>
            </a:endParaRPr>
          </a:p>
          <a:p>
            <a:r>
              <a:rPr lang="en-US" sz="3200" dirty="0">
                <a:latin typeface="Century Schoolbook" panose="02040604050505020304" pitchFamily="18" charset="0"/>
              </a:rPr>
              <a:t>PLTW Principles of Engineering</a:t>
            </a:r>
          </a:p>
          <a:p>
            <a:pPr>
              <a:buNone/>
            </a:pPr>
            <a:r>
              <a:rPr lang="en-US" sz="3200" dirty="0">
                <a:latin typeface="Century Schoolbook" panose="02040604050505020304" pitchFamily="18" charset="0"/>
              </a:rPr>
              <a:t>    (10</a:t>
            </a:r>
            <a:r>
              <a:rPr lang="en-US" sz="3200" baseline="30000" dirty="0">
                <a:latin typeface="Century Schoolbook" panose="02040604050505020304" pitchFamily="18" charset="0"/>
              </a:rPr>
              <a:t>th</a:t>
            </a:r>
            <a:r>
              <a:rPr lang="en-US" sz="3200" dirty="0">
                <a:latin typeface="Century Schoolbook" panose="02040604050505020304" pitchFamily="18" charset="0"/>
              </a:rPr>
              <a:t> or 11</a:t>
            </a:r>
            <a:r>
              <a:rPr lang="en-US" sz="3200" baseline="30000" dirty="0">
                <a:latin typeface="Century Schoolbook" panose="02040604050505020304" pitchFamily="18" charset="0"/>
              </a:rPr>
              <a:t>th</a:t>
            </a:r>
            <a:r>
              <a:rPr lang="en-US" sz="3200" dirty="0">
                <a:latin typeface="Century Schoolbook" panose="02040604050505020304" pitchFamily="18" charset="0"/>
              </a:rPr>
              <a:t> grade)</a:t>
            </a:r>
          </a:p>
          <a:p>
            <a:endParaRPr lang="en-US" sz="3200" dirty="0">
              <a:latin typeface="Century Schoolbook" panose="02040604050505020304" pitchFamily="18" charset="0"/>
            </a:endParaRPr>
          </a:p>
          <a:p>
            <a:r>
              <a:rPr lang="en-US" sz="3200" dirty="0">
                <a:latin typeface="Century Schoolbook" panose="02040604050505020304" pitchFamily="18" charset="0"/>
              </a:rPr>
              <a:t>PLTW Computer Integrated Manufacturing</a:t>
            </a:r>
          </a:p>
          <a:p>
            <a:pPr>
              <a:buNone/>
            </a:pPr>
            <a:r>
              <a:rPr lang="en-US" sz="3200" dirty="0">
                <a:latin typeface="Century Schoolbook" panose="02040604050505020304" pitchFamily="18" charset="0"/>
              </a:rPr>
              <a:t>    (11</a:t>
            </a:r>
            <a:r>
              <a:rPr lang="en-US" sz="3200" baseline="30000" dirty="0">
                <a:latin typeface="Century Schoolbook" panose="02040604050505020304" pitchFamily="18" charset="0"/>
              </a:rPr>
              <a:t>th </a:t>
            </a:r>
            <a:r>
              <a:rPr lang="en-US" sz="3200" dirty="0">
                <a:latin typeface="Century Schoolbook" panose="02040604050505020304" pitchFamily="18" charset="0"/>
              </a:rPr>
              <a:t> or 12</a:t>
            </a:r>
            <a:r>
              <a:rPr lang="en-US" sz="3200" baseline="30000" dirty="0">
                <a:latin typeface="Century Schoolbook" panose="02040604050505020304" pitchFamily="18" charset="0"/>
              </a:rPr>
              <a:t>th</a:t>
            </a:r>
            <a:r>
              <a:rPr lang="en-US" sz="3200" dirty="0">
                <a:latin typeface="Century Schoolbook" panose="02040604050505020304" pitchFamily="18" charset="0"/>
              </a:rPr>
              <a:t> grade)</a:t>
            </a:r>
          </a:p>
          <a:p>
            <a:endParaRPr lang="en-US" sz="3200" dirty="0">
              <a:latin typeface="Century Schoolbook" panose="02040604050505020304" pitchFamily="18" charset="0"/>
            </a:endParaRPr>
          </a:p>
          <a:p>
            <a:r>
              <a:rPr lang="en-US" sz="3200" dirty="0">
                <a:latin typeface="Century Schoolbook" panose="02040604050505020304" pitchFamily="18" charset="0"/>
              </a:rPr>
              <a:t>PLTW Engineering Design &amp; Development</a:t>
            </a:r>
          </a:p>
          <a:p>
            <a:pPr>
              <a:buNone/>
            </a:pPr>
            <a:r>
              <a:rPr lang="en-US" sz="3200" dirty="0">
                <a:latin typeface="Century Schoolbook" panose="02040604050505020304" pitchFamily="18" charset="0"/>
              </a:rPr>
              <a:t>   (12</a:t>
            </a:r>
            <a:r>
              <a:rPr lang="en-US" sz="3200" baseline="30000" dirty="0">
                <a:latin typeface="Century Schoolbook" panose="02040604050505020304" pitchFamily="18" charset="0"/>
              </a:rPr>
              <a:t>th</a:t>
            </a:r>
            <a:r>
              <a:rPr lang="en-US" sz="3200" dirty="0">
                <a:latin typeface="Century Schoolbook" panose="02040604050505020304" pitchFamily="18" charset="0"/>
              </a:rPr>
              <a:t> grade capstone course)</a:t>
            </a:r>
          </a:p>
          <a:p>
            <a:endParaRPr lang="en-US" dirty="0"/>
          </a:p>
        </p:txBody>
      </p:sp>
      <p:pic>
        <p:nvPicPr>
          <p:cNvPr id="3074" name="Picture 2" descr="C:\Users\ewolf2\Desktop\_K0C71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3858" y="2052918"/>
            <a:ext cx="4918684" cy="3276600"/>
          </a:xfrm>
          <a:prstGeom prst="rect">
            <a:avLst/>
          </a:prstGeom>
          <a:noFill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9F1731-8336-4D43-9D23-77599A370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4041" y="6252883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17"/>
    </mc:Choice>
    <mc:Fallback xmlns="">
      <p:transition spd="slow" advTm="42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aged child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6399" y="1600200"/>
            <a:ext cx="6187583" cy="4724400"/>
          </a:xfrm>
        </p:spPr>
        <p:txBody>
          <a:bodyPr>
            <a:normAutofit/>
          </a:bodyPr>
          <a:lstStyle/>
          <a:p>
            <a:r>
              <a:rPr lang="en-US" dirty="0">
                <a:latin typeface="Century Schoolbook" panose="02040604050505020304" pitchFamily="18" charset="0"/>
              </a:rPr>
              <a:t>Child Development	1 (Hon)</a:t>
            </a:r>
            <a:r>
              <a:rPr lang="en-US" sz="2400" dirty="0">
                <a:latin typeface="Century Schoolbook" panose="02040604050505020304" pitchFamily="18" charset="0"/>
              </a:rPr>
              <a:t>(1 </a:t>
            </a:r>
            <a:r>
              <a:rPr lang="en-US" sz="2400" dirty="0" err="1">
                <a:latin typeface="Century Schoolbook" panose="02040604050505020304" pitchFamily="18" charset="0"/>
              </a:rPr>
              <a:t>cr</a:t>
            </a:r>
            <a:r>
              <a:rPr lang="en-US" sz="2400" dirty="0">
                <a:latin typeface="Century Schoolbook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latin typeface="Century Schoolbook" panose="02040604050505020304" pitchFamily="18" charset="0"/>
              </a:rPr>
              <a:t>     (10</a:t>
            </a:r>
            <a:r>
              <a:rPr lang="en-US" sz="2400" baseline="30000" dirty="0">
                <a:latin typeface="Century Schoolbook" panose="02040604050505020304" pitchFamily="18" charset="0"/>
              </a:rPr>
              <a:t>th</a:t>
            </a:r>
            <a:r>
              <a:rPr lang="en-US" sz="2400" dirty="0">
                <a:latin typeface="Century Schoolbook" panose="02040604050505020304" pitchFamily="18" charset="0"/>
              </a:rPr>
              <a:t> grade)</a:t>
            </a:r>
          </a:p>
          <a:p>
            <a:pPr marL="0" indent="0">
              <a:buNone/>
            </a:pPr>
            <a:endParaRPr lang="en-US" sz="2400" dirty="0">
              <a:latin typeface="Century Schoolbook" panose="02040604050505020304" pitchFamily="18" charset="0"/>
            </a:endParaRPr>
          </a:p>
          <a:p>
            <a:r>
              <a:rPr lang="en-US" dirty="0">
                <a:latin typeface="Century Schoolbook" panose="02040604050505020304" pitchFamily="18" charset="0"/>
              </a:rPr>
              <a:t>Child </a:t>
            </a:r>
            <a:r>
              <a:rPr lang="en-US" dirty="0" err="1">
                <a:latin typeface="Century Schoolbook" panose="02040604050505020304" pitchFamily="18" charset="0"/>
              </a:rPr>
              <a:t>Developmet</a:t>
            </a:r>
            <a:r>
              <a:rPr lang="en-US" dirty="0">
                <a:latin typeface="Century Schoolbook" panose="02040604050505020304" pitchFamily="18" charset="0"/>
              </a:rPr>
              <a:t> 2  (Hon) </a:t>
            </a:r>
            <a:r>
              <a:rPr lang="en-US" sz="2400" dirty="0">
                <a:latin typeface="Century Schoolbook" panose="02040604050505020304" pitchFamily="18" charset="0"/>
              </a:rPr>
              <a:t>(1 </a:t>
            </a:r>
            <a:r>
              <a:rPr lang="en-US" sz="2400" dirty="0" err="1">
                <a:latin typeface="Century Schoolbook" panose="02040604050505020304" pitchFamily="18" charset="0"/>
              </a:rPr>
              <a:t>cr</a:t>
            </a:r>
            <a:r>
              <a:rPr lang="en-US" sz="2400" dirty="0">
                <a:latin typeface="Century Schoolbook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Century Schoolbook" panose="02040604050505020304" pitchFamily="18" charset="0"/>
              </a:rPr>
              <a:t>    </a:t>
            </a:r>
            <a:r>
              <a:rPr lang="en-US" sz="2400" dirty="0">
                <a:latin typeface="Century Schoolbook" panose="02040604050505020304" pitchFamily="18" charset="0"/>
              </a:rPr>
              <a:t>(11</a:t>
            </a:r>
            <a:r>
              <a:rPr lang="en-US" sz="2400" baseline="30000" dirty="0">
                <a:latin typeface="Century Schoolbook" panose="02040604050505020304" pitchFamily="18" charset="0"/>
              </a:rPr>
              <a:t>th</a:t>
            </a:r>
            <a:r>
              <a:rPr lang="en-US" sz="2400" dirty="0">
                <a:latin typeface="Century Schoolbook" panose="02040604050505020304" pitchFamily="18" charset="0"/>
              </a:rPr>
              <a:t> grade)</a:t>
            </a:r>
          </a:p>
          <a:p>
            <a:pPr marL="0" indent="0" algn="ctr">
              <a:buNone/>
            </a:pPr>
            <a:endParaRPr lang="en-US" dirty="0">
              <a:latin typeface="Century Schoolbook" panose="02040604050505020304" pitchFamily="18" charset="0"/>
            </a:endParaRPr>
          </a:p>
          <a:p>
            <a:r>
              <a:rPr lang="en-US" dirty="0">
                <a:latin typeface="Century Schoolbook" panose="02040604050505020304" pitchFamily="18" charset="0"/>
              </a:rPr>
              <a:t>Internship Child Develop (Hon)                 </a:t>
            </a:r>
            <a:r>
              <a:rPr lang="en-US" sz="2400" dirty="0">
                <a:latin typeface="Century Schoolbook" panose="02040604050505020304" pitchFamily="18" charset="0"/>
              </a:rPr>
              <a:t>(2  </a:t>
            </a:r>
            <a:r>
              <a:rPr lang="en-US" sz="2400" dirty="0" err="1">
                <a:latin typeface="Century Schoolbook" panose="02040604050505020304" pitchFamily="18" charset="0"/>
              </a:rPr>
              <a:t>cr</a:t>
            </a:r>
            <a:r>
              <a:rPr lang="en-US" sz="2400" dirty="0">
                <a:latin typeface="Century Schoolbook" panose="02040604050505020304" pitchFamily="18" charset="0"/>
              </a:rPr>
              <a:t>)  (12</a:t>
            </a:r>
            <a:r>
              <a:rPr lang="en-US" sz="2400" baseline="30000" dirty="0">
                <a:latin typeface="Century Schoolbook" panose="02040604050505020304" pitchFamily="18" charset="0"/>
              </a:rPr>
              <a:t>th</a:t>
            </a:r>
            <a:r>
              <a:rPr lang="en-US" sz="2400" dirty="0">
                <a:latin typeface="Century Schoolbook" panose="02040604050505020304" pitchFamily="18" charset="0"/>
              </a:rPr>
              <a:t> grade)</a:t>
            </a:r>
          </a:p>
          <a:p>
            <a:endParaRPr lang="en-US" dirty="0"/>
          </a:p>
        </p:txBody>
      </p:sp>
      <p:pic>
        <p:nvPicPr>
          <p:cNvPr id="5122" name="Picture 2" descr="C:\Users\ewolf2\Desktop\image1.JPG#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2900" y="1600200"/>
            <a:ext cx="4800599" cy="4800600"/>
          </a:xfrm>
          <a:prstGeom prst="rect">
            <a:avLst/>
          </a:prstGeom>
          <a:noFill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4A15F2-855B-42EA-A1B3-6EAE395A2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499" y="6197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6"/>
    </mc:Choice>
    <mc:Fallback xmlns="">
      <p:transition spd="slow" advTm="22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science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6399" y="1600200"/>
            <a:ext cx="7565623" cy="4555901"/>
          </a:xfrm>
        </p:spPr>
        <p:txBody>
          <a:bodyPr>
            <a:normAutofit/>
          </a:bodyPr>
          <a:lstStyle/>
          <a:p>
            <a:r>
              <a:rPr lang="en-US" dirty="0">
                <a:latin typeface="Century Schoolbook" panose="02040604050505020304" pitchFamily="18" charset="0"/>
              </a:rPr>
              <a:t>Nutrition &amp; Foods 				</a:t>
            </a:r>
            <a:r>
              <a:rPr lang="en-US" sz="2400" dirty="0">
                <a:latin typeface="Century Schoolbook" panose="02040604050505020304" pitchFamily="18" charset="0"/>
              </a:rPr>
              <a:t>(1 </a:t>
            </a:r>
            <a:r>
              <a:rPr lang="en-US" sz="2400" dirty="0" err="1">
                <a:latin typeface="Century Schoolbook" panose="02040604050505020304" pitchFamily="18" charset="0"/>
              </a:rPr>
              <a:t>cr</a:t>
            </a:r>
            <a:r>
              <a:rPr lang="en-US" sz="2400" dirty="0">
                <a:latin typeface="Century Schoolbook" panose="02040604050505020304" pitchFamily="18" charset="0"/>
              </a:rPr>
              <a:t>)</a:t>
            </a:r>
          </a:p>
          <a:p>
            <a:pPr marL="0" indent="0" algn="ctr">
              <a:buNone/>
            </a:pPr>
            <a:r>
              <a:rPr lang="en-US" sz="2000" dirty="0">
                <a:latin typeface="Century Schoolbook" panose="02040604050505020304" pitchFamily="18" charset="0"/>
              </a:rPr>
              <a:t>      (10</a:t>
            </a:r>
            <a:r>
              <a:rPr lang="en-US" sz="2000" baseline="30000" dirty="0">
                <a:latin typeface="Century Schoolbook" panose="02040604050505020304" pitchFamily="18" charset="0"/>
              </a:rPr>
              <a:t>th</a:t>
            </a:r>
            <a:r>
              <a:rPr lang="en-US" sz="2000" dirty="0">
                <a:latin typeface="Century Schoolbook" panose="02040604050505020304" pitchFamily="18" charset="0"/>
              </a:rPr>
              <a:t> grade)</a:t>
            </a:r>
          </a:p>
          <a:p>
            <a:endParaRPr lang="en-US" dirty="0">
              <a:latin typeface="Century Schoolbook" panose="02040604050505020304" pitchFamily="18" charset="0"/>
            </a:endParaRPr>
          </a:p>
          <a:p>
            <a:r>
              <a:rPr lang="en-US" dirty="0">
                <a:latin typeface="Century Schoolbook" panose="02040604050505020304" pitchFamily="18" charset="0"/>
              </a:rPr>
              <a:t>Food Preparation &amp; Management 	</a:t>
            </a:r>
            <a:r>
              <a:rPr lang="en-US" sz="2000" dirty="0">
                <a:latin typeface="Century Schoolbook" panose="02040604050505020304" pitchFamily="18" charset="0"/>
              </a:rPr>
              <a:t>(1/2 </a:t>
            </a:r>
            <a:r>
              <a:rPr lang="en-US" sz="2000" dirty="0" err="1">
                <a:latin typeface="Century Schoolbook" panose="02040604050505020304" pitchFamily="18" charset="0"/>
              </a:rPr>
              <a:t>cr</a:t>
            </a:r>
            <a:r>
              <a:rPr lang="en-US" sz="2000" dirty="0">
                <a:latin typeface="Century Schoolbook" panose="02040604050505020304" pitchFamily="18" charset="0"/>
              </a:rPr>
              <a:t>)</a:t>
            </a:r>
            <a:endParaRPr lang="en-US" dirty="0">
              <a:latin typeface="Century Schoolbook" panose="02040604050505020304" pitchFamily="18" charset="0"/>
            </a:endParaRPr>
          </a:p>
          <a:p>
            <a:r>
              <a:rPr lang="en-US" dirty="0">
                <a:latin typeface="Century Schoolbook" panose="02040604050505020304" pitchFamily="18" charset="0"/>
              </a:rPr>
              <a:t>Nutrition &amp; Food Science 	         </a:t>
            </a:r>
            <a:r>
              <a:rPr lang="en-US" sz="2000" dirty="0">
                <a:latin typeface="Century Schoolbook" panose="02040604050505020304" pitchFamily="18" charset="0"/>
              </a:rPr>
              <a:t>(1/2 </a:t>
            </a:r>
            <a:r>
              <a:rPr lang="en-US" sz="2000" dirty="0" err="1">
                <a:latin typeface="Century Schoolbook" panose="02040604050505020304" pitchFamily="18" charset="0"/>
              </a:rPr>
              <a:t>cr</a:t>
            </a:r>
            <a:r>
              <a:rPr lang="en-US" sz="2000" dirty="0">
                <a:latin typeface="Century Schoolbook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sz="2000" dirty="0">
                <a:latin typeface="Century Schoolbook" panose="02040604050505020304" pitchFamily="18" charset="0"/>
              </a:rPr>
              <a:t>           			      (11</a:t>
            </a:r>
            <a:r>
              <a:rPr lang="en-US" sz="2000" baseline="30000" dirty="0">
                <a:latin typeface="Century Schoolbook" panose="02040604050505020304" pitchFamily="18" charset="0"/>
              </a:rPr>
              <a:t>th</a:t>
            </a:r>
            <a:r>
              <a:rPr lang="en-US" sz="2000" dirty="0">
                <a:latin typeface="Century Schoolbook" panose="02040604050505020304" pitchFamily="18" charset="0"/>
              </a:rPr>
              <a:t> grade)</a:t>
            </a:r>
          </a:p>
          <a:p>
            <a:pPr marL="0" indent="0" algn="ctr">
              <a:buNone/>
            </a:pPr>
            <a:endParaRPr lang="en-US" dirty="0">
              <a:latin typeface="Century Schoolbook" panose="02040604050505020304" pitchFamily="18" charset="0"/>
            </a:endParaRPr>
          </a:p>
          <a:p>
            <a:r>
              <a:rPr lang="en-US" dirty="0">
                <a:latin typeface="Century Schoolbook" panose="02040604050505020304" pitchFamily="18" charset="0"/>
              </a:rPr>
              <a:t>Nutrition &amp; Food Science Internship </a:t>
            </a:r>
            <a:r>
              <a:rPr lang="en-US" sz="2400" dirty="0">
                <a:latin typeface="Century Schoolbook" panose="02040604050505020304" pitchFamily="18" charset="0"/>
              </a:rPr>
              <a:t>(2 </a:t>
            </a:r>
            <a:r>
              <a:rPr lang="en-US" sz="2400" dirty="0" err="1">
                <a:latin typeface="Century Schoolbook" panose="02040604050505020304" pitchFamily="18" charset="0"/>
              </a:rPr>
              <a:t>cr</a:t>
            </a:r>
            <a:r>
              <a:rPr lang="en-US" sz="2400" dirty="0">
                <a:latin typeface="Century Schoolbook" panose="02040604050505020304" pitchFamily="18" charset="0"/>
              </a:rPr>
              <a:t>)</a:t>
            </a:r>
          </a:p>
          <a:p>
            <a:pPr marL="0" indent="0" algn="ctr">
              <a:buNone/>
            </a:pPr>
            <a:r>
              <a:rPr lang="en-US" sz="2000" b="1" dirty="0"/>
              <a:t>     </a:t>
            </a:r>
            <a:r>
              <a:rPr lang="en-US" sz="2000" dirty="0"/>
              <a:t>(12</a:t>
            </a:r>
            <a:r>
              <a:rPr lang="en-US" sz="2000" baseline="30000" dirty="0"/>
              <a:t>th</a:t>
            </a:r>
            <a:r>
              <a:rPr lang="en-US" sz="2000" dirty="0"/>
              <a:t> grade)</a:t>
            </a:r>
          </a:p>
        </p:txBody>
      </p:sp>
      <p:pic>
        <p:nvPicPr>
          <p:cNvPr id="2050" name="Picture 2" descr="C:\Users\ewolf2\Desktop\IMG_2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8536" y="1298448"/>
            <a:ext cx="3886200" cy="5181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02336" y="2678806"/>
            <a:ext cx="7415140" cy="2073498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3F315A-AE45-466C-84C9-621BCD02E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632" y="610661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6"/>
    </mc:Choice>
    <mc:Fallback xmlns="">
      <p:transition spd="slow" advTm="24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98EE7-B896-4888-A018-CB5ECA40BA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Junior Reserves officer training</a:t>
            </a:r>
            <a:br>
              <a:rPr lang="en-US" dirty="0"/>
            </a:br>
            <a:r>
              <a:rPr lang="en-US" dirty="0"/>
              <a:t>JROTC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B3BA77-49FA-44FB-B6A3-912C39CCF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4572000" cy="21335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Marine JROTC 1   (1cr)</a:t>
            </a:r>
          </a:p>
          <a:p>
            <a:r>
              <a:rPr lang="en-US" dirty="0"/>
              <a:t> Marine JROTC 2   (1cr)</a:t>
            </a:r>
          </a:p>
          <a:p>
            <a:r>
              <a:rPr lang="en-US" dirty="0"/>
              <a:t>Marine JROTC 3   (1cr)</a:t>
            </a:r>
          </a:p>
          <a:p>
            <a:r>
              <a:rPr lang="en-US" dirty="0"/>
              <a:t>*Marine JROTC 4 (1cr)</a:t>
            </a:r>
          </a:p>
          <a:p>
            <a:r>
              <a:rPr lang="en-US" dirty="0"/>
              <a:t>strongly encouraged not required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2D3B5-1511-42E5-927C-4E85BDF7C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034" y="3021494"/>
            <a:ext cx="3518453" cy="32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32E087-0FCE-46C2-9727-D2E657144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0487" y="59501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0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44"/>
    </mc:Choice>
    <mc:Fallback xmlns="">
      <p:transition spd="slow" advTm="3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222" y="92053"/>
            <a:ext cx="10573555" cy="1182955"/>
          </a:xfrm>
        </p:spPr>
        <p:txBody>
          <a:bodyPr/>
          <a:lstStyle/>
          <a:p>
            <a:r>
              <a:rPr lang="en-US" dirty="0"/>
              <a:t>Completing the worksheet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9222" y="2017935"/>
            <a:ext cx="10305245" cy="3726041"/>
          </a:xfrm>
        </p:spPr>
        <p:txBody>
          <a:bodyPr>
            <a:normAutofit fontScale="92500"/>
          </a:bodyPr>
          <a:lstStyle/>
          <a:p>
            <a:pPr marL="457200" indent="-457200" algn="l">
              <a:buAutoNum type="arabicPeriod"/>
            </a:pPr>
            <a:r>
              <a:rPr lang="en-US" sz="2800" dirty="0"/>
              <a:t>Review automatic requests at top of page.</a:t>
            </a:r>
          </a:p>
          <a:p>
            <a:pPr marL="457200" indent="-457200" algn="l">
              <a:buAutoNum type="arabicPeriod"/>
            </a:pPr>
            <a:r>
              <a:rPr lang="en-US" sz="2800" dirty="0"/>
              <a:t>Keeping graduation requirements in mind, draw a line through any listed electives you </a:t>
            </a:r>
            <a:r>
              <a:rPr lang="en-US" sz="2800" u="sng" dirty="0"/>
              <a:t>don’t</a:t>
            </a:r>
            <a:r>
              <a:rPr lang="en-US" sz="2800" dirty="0"/>
              <a:t> plan to take.</a:t>
            </a:r>
          </a:p>
          <a:p>
            <a:pPr marL="457200" indent="-457200" algn="l">
              <a:buAutoNum type="arabicPeriod"/>
            </a:pPr>
            <a:r>
              <a:rPr lang="en-US" sz="2800" dirty="0"/>
              <a:t>Place a check mark in the columns next to courses you want to take.</a:t>
            </a:r>
          </a:p>
          <a:p>
            <a:pPr marL="457200" indent="-457200" algn="l">
              <a:buAutoNum type="arabicPeriod"/>
            </a:pPr>
            <a:r>
              <a:rPr lang="en-US" sz="2800" dirty="0"/>
              <a:t>Make sure the total credits selected equals 8.</a:t>
            </a:r>
          </a:p>
          <a:p>
            <a:pPr marL="457200" indent="-457200" algn="l">
              <a:buAutoNum type="arabicPeriod"/>
            </a:pPr>
            <a:r>
              <a:rPr lang="en-US" sz="2800" dirty="0"/>
              <a:t>Place an “A” in the column next to </a:t>
            </a:r>
            <a:r>
              <a:rPr lang="en-US" sz="2800" u="sng" dirty="0"/>
              <a:t>two</a:t>
            </a:r>
            <a:r>
              <a:rPr lang="en-US" sz="2800" dirty="0"/>
              <a:t> credits you would be willing to take as an alternate to classes selected in #3.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29D1AE-B37B-44EF-ACBE-528160658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9577" y="59312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97"/>
    </mc:Choice>
    <mc:Fallback xmlns="">
      <p:transition spd="slow" advTm="7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Senior year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Attend school all day and take challenging courses.</a:t>
            </a:r>
          </a:p>
          <a:p>
            <a:r>
              <a:rPr lang="en-US" dirty="0"/>
              <a:t>Get permission to attend school only A or B days. </a:t>
            </a:r>
          </a:p>
          <a:p>
            <a:pPr lvl="1"/>
            <a:r>
              <a:rPr lang="en-US" dirty="0"/>
              <a:t>Work a part-time job</a:t>
            </a:r>
          </a:p>
          <a:p>
            <a:pPr lvl="1"/>
            <a:r>
              <a:rPr lang="en-US" dirty="0"/>
              <a:t>Participate in internship program</a:t>
            </a:r>
          </a:p>
          <a:p>
            <a:pPr lvl="2"/>
            <a:r>
              <a:rPr lang="en-US" dirty="0"/>
              <a:t>School age child</a:t>
            </a:r>
          </a:p>
          <a:p>
            <a:pPr lvl="2"/>
            <a:r>
              <a:rPr lang="en-US" dirty="0"/>
              <a:t>Food Science associate</a:t>
            </a:r>
          </a:p>
          <a:p>
            <a:pPr lvl="2"/>
            <a:r>
              <a:rPr lang="en-US" dirty="0"/>
              <a:t>Career Research &amp; Development</a:t>
            </a:r>
          </a:p>
          <a:p>
            <a:pPr marL="1371600" lvl="3" indent="0">
              <a:buNone/>
            </a:pPr>
            <a:r>
              <a:rPr lang="en-US" dirty="0"/>
              <a:t>(270 hours of work)</a:t>
            </a:r>
          </a:p>
          <a:p>
            <a:pPr marL="857250" lvl="1" indent="-342900"/>
            <a:r>
              <a:rPr lang="en-US" dirty="0"/>
              <a:t>Attend CCBC to earn college credit</a:t>
            </a:r>
          </a:p>
          <a:p>
            <a:pPr marL="514350" lvl="1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600200"/>
            <a:ext cx="5994400" cy="472440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CCBC – Early College Access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50% tuition waiver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 summer, fall, or spring semesters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Tuition free program 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2.5 cumulative GPA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Pay fees and books 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If you qualify for free or reduced meals at PHS, fees are waived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Fall &amp; Spring semesters only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Up to 4 college classes throughout your high school career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CD85FF-C952-40EC-868F-62FC581C2C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4932" y="61214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81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11"/>
    </mc:Choice>
    <mc:Fallback xmlns="">
      <p:transition spd="slow" advTm="98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8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226877"/>
            <a:ext cx="880872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Today’s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241"/>
            <a:ext cx="10515600" cy="401989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Review academic graduation requirements</a:t>
            </a:r>
          </a:p>
          <a:p>
            <a:r>
              <a:rPr lang="en-US" sz="3600" dirty="0">
                <a:solidFill>
                  <a:schemeClr val="bg1"/>
                </a:solidFill>
              </a:rPr>
              <a:t>Review Completer Program options</a:t>
            </a:r>
          </a:p>
          <a:p>
            <a:r>
              <a:rPr lang="en-US" sz="3600" dirty="0">
                <a:solidFill>
                  <a:schemeClr val="bg1"/>
                </a:solidFill>
              </a:rPr>
              <a:t>Timeline/overview of the course selection process</a:t>
            </a:r>
          </a:p>
          <a:p>
            <a:r>
              <a:rPr lang="en-US" sz="3600" dirty="0">
                <a:solidFill>
                  <a:schemeClr val="bg1"/>
                </a:solidFill>
              </a:rPr>
              <a:t>Review instructions for completing the pre-registration worksheet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44D584-DFFE-4FA8-90AC-BA1EABF0DD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8176" y="5559137"/>
            <a:ext cx="674861" cy="674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78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16"/>
    </mc:Choice>
    <mc:Fallback xmlns="">
      <p:transition spd="slow" advTm="21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594522"/>
              </p:ext>
            </p:extLst>
          </p:nvPr>
        </p:nvGraphicFramePr>
        <p:xfrm>
          <a:off x="0" y="2"/>
          <a:ext cx="12192000" cy="6653346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3101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3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8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4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53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Freshman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Sophomore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Junior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Senior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201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English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(4 cr.)</a:t>
                      </a: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ESOL 1 = English 9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English 10 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English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11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ESOL 2 = English 12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121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Social Studies</a:t>
                      </a:r>
                    </a:p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    (3.5 cr.)</a:t>
                      </a: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American  Government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World 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History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US History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PFET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        (.5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201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Math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(3 cr.)</a:t>
                      </a: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Algebra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 1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Algebra 2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Geometry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Math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143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Science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(3 cr.)</a:t>
                      </a: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Earth Systems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Living Systems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Integrated Chem. &amp; Physics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Science Elective</a:t>
                      </a: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53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PE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(1 cr.)</a:t>
                      </a: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sym typeface="Wingdings"/>
                        </a:rPr>
                        <a:t>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645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Health  (.5  cr.)</a:t>
                      </a: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sym typeface="Wingdings"/>
                        </a:rPr>
                        <a:t>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70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Technology  (1 cr.)</a:t>
                      </a: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sym typeface="Wingdings"/>
                        </a:rPr>
                        <a:t>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82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Fine Art  (1 cr.)</a:t>
                      </a: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Symbol" pitchFamily="18" charset="2"/>
                          <a:sym typeface="Wingdings"/>
                        </a:rPr>
                        <a:t>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ymbol" pitchFamily="18" charset="2"/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770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Completer  Sequence  (4 cr.)</a:t>
                      </a: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World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Language, Advanced Technology, or CTE Program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347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Credits: 21</a:t>
                      </a: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D0834E-13BA-479E-A009-6F4BD4C39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1493" y="599728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6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43384" y="0"/>
            <a:ext cx="11155680" cy="939574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Registration Timeline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43384" y="766083"/>
            <a:ext cx="11397343" cy="5568042"/>
          </a:xfrm>
        </p:spPr>
        <p:txBody>
          <a:bodyPr>
            <a:normAutofit fontScale="55000" lnSpcReduction="20000"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Teacher recommendations have been completed.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3800" dirty="0">
                <a:solidFill>
                  <a:schemeClr val="bg1"/>
                </a:solidFill>
              </a:rPr>
              <a:t>November 25- video broadcasted on </a:t>
            </a:r>
            <a:r>
              <a:rPr lang="en-US" sz="3800" i="1" dirty="0">
                <a:solidFill>
                  <a:schemeClr val="bg1"/>
                </a:solidFill>
              </a:rPr>
              <a:t>Knightly News</a:t>
            </a:r>
            <a:r>
              <a:rPr lang="en-US" sz="3800" dirty="0">
                <a:solidFill>
                  <a:schemeClr val="bg1"/>
                </a:solidFill>
              </a:rPr>
              <a:t> and pre-registration forms mailed home with report cards.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3800" dirty="0">
                <a:solidFill>
                  <a:schemeClr val="bg1"/>
                </a:solidFill>
              </a:rPr>
              <a:t>November 26-December 1- Students will review pre-registration form and share with family.</a:t>
            </a:r>
          </a:p>
          <a:p>
            <a:pPr marL="0" indent="0">
              <a:buNone/>
            </a:pPr>
            <a:endParaRPr lang="en-US" sz="3800" dirty="0">
              <a:solidFill>
                <a:schemeClr val="bg1"/>
              </a:solidFill>
            </a:endParaRPr>
          </a:p>
          <a:p>
            <a:r>
              <a:rPr lang="en-US" sz="3800" dirty="0">
                <a:solidFill>
                  <a:schemeClr val="bg1"/>
                </a:solidFill>
              </a:rPr>
              <a:t> Students will give pre-registration form to their counselor at registration meeting.</a:t>
            </a:r>
          </a:p>
          <a:p>
            <a:pPr marL="0" indent="0">
              <a:buNone/>
            </a:pPr>
            <a:endParaRPr lang="en-US" sz="37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December 2- January 15: Counselors will individually meet with students to select their course requests for the 2021-2022 academic year and collect pre-registration form.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Spring 2021: Students will receive a printout of course REQUESTS to bring home and review. Both student and parent should sign off on the choices selected and return. 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800" dirty="0">
                <a:solidFill>
                  <a:srgbClr val="FFFF00"/>
                </a:solidFill>
              </a:rPr>
              <a:t>YOU HAVE UNTIL THE LAST DAY OF SCHOOL TO MAKE REQUEST CHANGES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708229-7616-4981-A9D7-A953AEFE95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2388" y="599135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14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80"/>
    </mc:Choice>
    <mc:Fallback xmlns="">
      <p:transition spd="slow" advTm="54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1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30849" y="2893986"/>
            <a:ext cx="11530301" cy="33198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Courses listed on your pre-registration form are automatic suggestions based on classes that you are currently taking.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Electives offered at Parkville are listed below these courses.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College bound students must take English, Social Studies, Math, and Science every year.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4F62DC8-21B6-40D0-ABC4-BFA9FBDA3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4868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6E6ABD80-1EB3-4AD7-95DB-90BF14387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39" y="365125"/>
            <a:ext cx="8512320" cy="226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378027-8195-44A5-9095-7D0B9C370A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0600" y="593129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95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4"/>
    </mc:Choice>
    <mc:Fallback xmlns="">
      <p:transition spd="slow" advTm="23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College/World Language </a:t>
            </a:r>
            <a:r>
              <a:rPr lang="en-US" dirty="0" err="1"/>
              <a:t>COmpleter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399" y="1600200"/>
            <a:ext cx="8485097" cy="4724400"/>
          </a:xfrm>
        </p:spPr>
        <p:txBody>
          <a:bodyPr>
            <a:normAutofit/>
          </a:bodyPr>
          <a:lstStyle/>
          <a:p>
            <a:r>
              <a:rPr lang="en-US" dirty="0">
                <a:latin typeface="Century Schoolbook" panose="02040604050505020304" pitchFamily="18" charset="0"/>
              </a:rPr>
              <a:t>2 credits of World Language in high school </a:t>
            </a:r>
          </a:p>
          <a:p>
            <a:pPr algn="ctr"/>
            <a:endParaRPr lang="en-US" dirty="0">
              <a:latin typeface="Century Schoolbook" panose="02040604050505020304" pitchFamily="18" charset="0"/>
            </a:endParaRPr>
          </a:p>
          <a:p>
            <a:r>
              <a:rPr lang="en-US" dirty="0">
                <a:latin typeface="Century Schoolbook" panose="02040604050505020304" pitchFamily="18" charset="0"/>
              </a:rPr>
              <a:t>1 math credit beyond Algebra 1, 2, Geometry</a:t>
            </a:r>
          </a:p>
          <a:p>
            <a:pPr marL="0" indent="0">
              <a:buNone/>
            </a:pPr>
            <a:endParaRPr lang="en-US" dirty="0">
              <a:latin typeface="Century Schoolbook" panose="02040604050505020304" pitchFamily="18" charset="0"/>
            </a:endParaRPr>
          </a:p>
          <a:p>
            <a:r>
              <a:rPr lang="en-US" dirty="0">
                <a:latin typeface="Century Schoolbook" panose="02040604050505020304" pitchFamily="18" charset="0"/>
              </a:rPr>
              <a:t>1 elective (science recommended)</a:t>
            </a:r>
          </a:p>
          <a:p>
            <a:endParaRPr lang="en-US" dirty="0">
              <a:latin typeface="Century Schoolbook" panose="02040604050505020304" pitchFamily="18" charset="0"/>
            </a:endParaRPr>
          </a:p>
          <a:p>
            <a:pPr algn="ctr"/>
            <a:endParaRPr lang="en-US" dirty="0">
              <a:latin typeface="Century Schoolbook" panose="02040604050505020304" pitchFamily="18" charset="0"/>
            </a:endParaRPr>
          </a:p>
          <a:p>
            <a:pPr algn="ctr"/>
            <a:endParaRPr lang="en-US" dirty="0">
              <a:latin typeface="Century Schoolbook" panose="02040604050505020304" pitchFamily="18" charset="0"/>
            </a:endParaRPr>
          </a:p>
          <a:p>
            <a:pPr algn="ctr">
              <a:buNone/>
            </a:pPr>
            <a:endParaRPr lang="en-US" dirty="0">
              <a:latin typeface="Century Schoolbook" panose="02040604050505020304" pitchFamily="18" charset="0"/>
            </a:endParaRP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91496" y="1320696"/>
            <a:ext cx="2833516" cy="50621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/>
              <a:t>Spanish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b="1" dirty="0"/>
              <a:t>French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b="1" dirty="0"/>
              <a:t>German</a:t>
            </a:r>
          </a:p>
        </p:txBody>
      </p:sp>
      <p:pic>
        <p:nvPicPr>
          <p:cNvPr id="3074" name="Picture 2" descr="C:\Users\ewolf2\Desktop\74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83390" y="1829022"/>
            <a:ext cx="1905000" cy="1496786"/>
          </a:xfrm>
          <a:prstGeom prst="rect">
            <a:avLst/>
          </a:prstGeom>
          <a:noFill/>
        </p:spPr>
      </p:pic>
      <p:pic>
        <p:nvPicPr>
          <p:cNvPr id="3075" name="Picture 3" descr="C:\Users\ewolf2\Desktop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28118" y="3851760"/>
            <a:ext cx="2015543" cy="1509712"/>
          </a:xfrm>
          <a:prstGeom prst="rect">
            <a:avLst/>
          </a:prstGeom>
          <a:noFill/>
        </p:spPr>
      </p:pic>
      <p:pic>
        <p:nvPicPr>
          <p:cNvPr id="3076" name="Picture 4" descr="C:\Users\ewolf2\Desktop\image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9379" y="5934484"/>
            <a:ext cx="2317750" cy="390116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150D4D-57CB-4671-BBA3-C765DC74F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3414" y="627561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1"/>
    </mc:Choice>
    <mc:Fallback xmlns="">
      <p:transition spd="slow" advTm="3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technology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6399" y="1403797"/>
            <a:ext cx="6998953" cy="49208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400" dirty="0"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Century Schoolbook" panose="02040604050505020304" pitchFamily="18" charset="0"/>
              </a:rPr>
              <a:t>Pre-requisite: Foundations of Engineering</a:t>
            </a:r>
          </a:p>
          <a:p>
            <a:pPr marL="0" indent="0">
              <a:buNone/>
            </a:pPr>
            <a:endParaRPr lang="en-US" dirty="0">
              <a:latin typeface="Century Schoolbook" panose="02040604050505020304" pitchFamily="18" charset="0"/>
            </a:endParaRPr>
          </a:p>
          <a:p>
            <a:r>
              <a:rPr lang="en-US" dirty="0">
                <a:latin typeface="Century Schoolbook" panose="02040604050505020304" pitchFamily="18" charset="0"/>
              </a:rPr>
              <a:t>Advanced Design Applications   (1 </a:t>
            </a:r>
            <a:r>
              <a:rPr lang="en-US" dirty="0" err="1">
                <a:latin typeface="Century Schoolbook" panose="02040604050505020304" pitchFamily="18" charset="0"/>
              </a:rPr>
              <a:t>cr</a:t>
            </a:r>
            <a:r>
              <a:rPr lang="en-US" dirty="0">
                <a:latin typeface="Century Schoolbook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Century Schoolbook" panose="02040604050505020304" pitchFamily="18" charset="0"/>
              </a:rPr>
              <a:t>          (11</a:t>
            </a:r>
            <a:r>
              <a:rPr lang="en-US" baseline="30000" dirty="0">
                <a:latin typeface="Century Schoolbook" panose="02040604050505020304" pitchFamily="18" charset="0"/>
              </a:rPr>
              <a:t>th</a:t>
            </a:r>
            <a:r>
              <a:rPr lang="en-US" dirty="0">
                <a:latin typeface="Century Schoolbook" panose="02040604050505020304" pitchFamily="18" charset="0"/>
              </a:rPr>
              <a:t> or 12</a:t>
            </a:r>
            <a:r>
              <a:rPr lang="en-US" baseline="30000" dirty="0">
                <a:latin typeface="Century Schoolbook" panose="02040604050505020304" pitchFamily="18" charset="0"/>
              </a:rPr>
              <a:t>th</a:t>
            </a:r>
            <a:r>
              <a:rPr lang="en-US" dirty="0">
                <a:latin typeface="Century Schoolbook" panose="02040604050505020304" pitchFamily="18" charset="0"/>
              </a:rPr>
              <a:t> grade)</a:t>
            </a:r>
          </a:p>
          <a:p>
            <a:pPr algn="ctr"/>
            <a:endParaRPr lang="en-US" dirty="0">
              <a:latin typeface="Century Schoolbook" panose="02040604050505020304" pitchFamily="18" charset="0"/>
            </a:endParaRPr>
          </a:p>
          <a:p>
            <a:r>
              <a:rPr lang="en-US" dirty="0">
                <a:latin typeface="Century Schoolbook" panose="02040604050505020304" pitchFamily="18" charset="0"/>
              </a:rPr>
              <a:t>Advanced Tech Applications       (1 </a:t>
            </a:r>
            <a:r>
              <a:rPr lang="en-US" dirty="0" err="1">
                <a:latin typeface="Century Schoolbook" panose="02040604050505020304" pitchFamily="18" charset="0"/>
              </a:rPr>
              <a:t>cr</a:t>
            </a:r>
            <a:r>
              <a:rPr lang="en-US" dirty="0">
                <a:latin typeface="Century Schoolbook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Century Schoolbook" panose="02040604050505020304" pitchFamily="18" charset="0"/>
              </a:rPr>
              <a:t>	(11</a:t>
            </a:r>
            <a:r>
              <a:rPr lang="en-US" baseline="30000" dirty="0">
                <a:latin typeface="Century Schoolbook" panose="02040604050505020304" pitchFamily="18" charset="0"/>
              </a:rPr>
              <a:t>th</a:t>
            </a:r>
            <a:r>
              <a:rPr lang="en-US" dirty="0">
                <a:latin typeface="Century Schoolbook" panose="02040604050505020304" pitchFamily="18" charset="0"/>
              </a:rPr>
              <a:t> or 12</a:t>
            </a:r>
            <a:r>
              <a:rPr lang="en-US" baseline="30000" dirty="0">
                <a:latin typeface="Century Schoolbook" panose="02040604050505020304" pitchFamily="18" charset="0"/>
              </a:rPr>
              <a:t>th</a:t>
            </a:r>
            <a:r>
              <a:rPr lang="en-US" dirty="0">
                <a:latin typeface="Century Schoolbook" panose="02040604050505020304" pitchFamily="18" charset="0"/>
              </a:rPr>
              <a:t> grade)</a:t>
            </a:r>
          </a:p>
          <a:p>
            <a:pPr algn="ctr">
              <a:buNone/>
            </a:pPr>
            <a:endParaRPr lang="en-US" dirty="0">
              <a:latin typeface="Century Schoolbook" panose="02040604050505020304" pitchFamily="18" charset="0"/>
            </a:endParaRPr>
          </a:p>
          <a:p>
            <a:pPr algn="ctr">
              <a:buNone/>
            </a:pPr>
            <a:r>
              <a:rPr lang="en-US" b="1" dirty="0">
                <a:latin typeface="Century Schoolbook" panose="02040604050505020304" pitchFamily="18" charset="0"/>
              </a:rPr>
              <a:t>PLUS</a:t>
            </a:r>
            <a:r>
              <a:rPr lang="en-US" dirty="0">
                <a:latin typeface="Century Schoolbook" panose="02040604050505020304" pitchFamily="18" charset="0"/>
              </a:rPr>
              <a:t> </a:t>
            </a:r>
          </a:p>
          <a:p>
            <a:pPr algn="ctr"/>
            <a:r>
              <a:rPr lang="en-US" dirty="0">
                <a:latin typeface="Century Schoolbook" panose="02040604050505020304" pitchFamily="18" charset="0"/>
              </a:rPr>
              <a:t>Any 2 elective credits</a:t>
            </a:r>
          </a:p>
          <a:p>
            <a:endParaRPr lang="en-US" dirty="0"/>
          </a:p>
        </p:txBody>
      </p:sp>
      <p:pic>
        <p:nvPicPr>
          <p:cNvPr id="4099" name="Picture 3" descr="C:\Users\ewolf2\Desktop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3460" y="1854260"/>
            <a:ext cx="4218858" cy="2895600"/>
          </a:xfrm>
          <a:prstGeom prst="rect">
            <a:avLst/>
          </a:prstGeom>
          <a:noFill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B58D99-F5D4-4945-8C1A-89587856A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9118" y="59944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74"/>
    </mc:Choice>
    <mc:Fallback xmlns="">
      <p:transition spd="slow" advTm="28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Research &amp; Development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8789" y="1600200"/>
            <a:ext cx="7442739" cy="4724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entury Schoolbook" panose="02040604050505020304" pitchFamily="18" charset="0"/>
              </a:rPr>
              <a:t>Intro to Career Research and Development (1cr)</a:t>
            </a:r>
          </a:p>
          <a:p>
            <a:pPr marL="0" indent="0" algn="ctr">
              <a:buNone/>
            </a:pPr>
            <a:r>
              <a:rPr lang="en-US" dirty="0">
                <a:latin typeface="Century Schoolbook" panose="02040604050505020304" pitchFamily="18" charset="0"/>
              </a:rPr>
              <a:t>	(</a:t>
            </a:r>
            <a:r>
              <a:rPr lang="en-US" sz="2400" dirty="0">
                <a:latin typeface="Century Schoolbook" panose="02040604050505020304" pitchFamily="18" charset="0"/>
              </a:rPr>
              <a:t>10</a:t>
            </a:r>
            <a:r>
              <a:rPr lang="en-US" sz="2400" baseline="30000" dirty="0">
                <a:latin typeface="Century Schoolbook" panose="02040604050505020304" pitchFamily="18" charset="0"/>
              </a:rPr>
              <a:t>th</a:t>
            </a:r>
            <a:r>
              <a:rPr lang="en-US" sz="2400" dirty="0">
                <a:latin typeface="Century Schoolbook" panose="02040604050505020304" pitchFamily="18" charset="0"/>
              </a:rPr>
              <a:t> or 11</a:t>
            </a:r>
            <a:r>
              <a:rPr lang="en-US" sz="2400" baseline="30000" dirty="0">
                <a:latin typeface="Century Schoolbook" panose="02040604050505020304" pitchFamily="18" charset="0"/>
              </a:rPr>
              <a:t>th</a:t>
            </a:r>
            <a:r>
              <a:rPr lang="en-US" sz="2400" dirty="0">
                <a:latin typeface="Century Schoolbook" panose="02040604050505020304" pitchFamily="18" charset="0"/>
              </a:rPr>
              <a:t> grade)</a:t>
            </a:r>
          </a:p>
          <a:p>
            <a:pPr marL="0" indent="0" algn="ctr">
              <a:buNone/>
            </a:pPr>
            <a:endParaRPr lang="en-US" sz="2400" dirty="0">
              <a:latin typeface="Century Schoolbook" panose="02040604050505020304" pitchFamily="18" charset="0"/>
            </a:endParaRPr>
          </a:p>
          <a:p>
            <a:r>
              <a:rPr lang="en-US" sz="2400" dirty="0">
                <a:latin typeface="Century Schoolbook" panose="02040604050505020304" pitchFamily="18" charset="0"/>
              </a:rPr>
              <a:t>Adv. Career Research and Development   (1cr)</a:t>
            </a:r>
          </a:p>
          <a:p>
            <a:pPr marL="0" indent="0" algn="ctr">
              <a:buNone/>
            </a:pPr>
            <a:endParaRPr lang="en-US" sz="2400" dirty="0">
              <a:latin typeface="Century Schoolbook" panose="02040604050505020304" pitchFamily="18" charset="0"/>
            </a:endParaRPr>
          </a:p>
          <a:p>
            <a:r>
              <a:rPr lang="en-US" sz="2400" dirty="0">
                <a:latin typeface="Century Schoolbook" panose="02040604050505020304" pitchFamily="18" charset="0"/>
              </a:rPr>
              <a:t>Work-Based Learning   (2 </a:t>
            </a:r>
            <a:r>
              <a:rPr lang="en-US" sz="2400" dirty="0" err="1">
                <a:latin typeface="Century Schoolbook" panose="02040604050505020304" pitchFamily="18" charset="0"/>
              </a:rPr>
              <a:t>cr</a:t>
            </a:r>
            <a:r>
              <a:rPr lang="en-US" sz="2400" dirty="0">
                <a:latin typeface="Century Schoolbook" panose="02040604050505020304" pitchFamily="18" charset="0"/>
              </a:rPr>
              <a:t>)                            (270 hours of work required)</a:t>
            </a:r>
          </a:p>
          <a:p>
            <a:pPr marL="0" indent="0">
              <a:buNone/>
            </a:pPr>
            <a:r>
              <a:rPr lang="en-US" dirty="0">
                <a:latin typeface="Century Schoolbook" panose="02040604050505020304" pitchFamily="18" charset="0"/>
              </a:rPr>
              <a:t>			</a:t>
            </a:r>
            <a:r>
              <a:rPr lang="en-US" sz="2400" dirty="0">
                <a:latin typeface="Century Schoolbook" panose="02040604050505020304" pitchFamily="18" charset="0"/>
              </a:rPr>
              <a:t>(12</a:t>
            </a:r>
            <a:r>
              <a:rPr lang="en-US" sz="2400" baseline="30000" dirty="0">
                <a:latin typeface="Century Schoolbook" panose="02040604050505020304" pitchFamily="18" charset="0"/>
              </a:rPr>
              <a:t>th</a:t>
            </a:r>
            <a:r>
              <a:rPr lang="en-US" sz="2400" dirty="0">
                <a:latin typeface="Century Schoolbook" panose="02040604050505020304" pitchFamily="18" charset="0"/>
              </a:rPr>
              <a:t> grade)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716242" y="1757147"/>
            <a:ext cx="4268494" cy="3814899"/>
            <a:chOff x="6094706" y="2057401"/>
            <a:chExt cx="4268494" cy="3814899"/>
          </a:xfrm>
        </p:grpSpPr>
        <p:pic>
          <p:nvPicPr>
            <p:cNvPr id="2050" name="Picture 2" descr="C:\Users\ewolf2\Desktop\images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4706" y="2057401"/>
              <a:ext cx="2211094" cy="609600"/>
            </a:xfrm>
            <a:prstGeom prst="rect">
              <a:avLst/>
            </a:prstGeom>
            <a:noFill/>
          </p:spPr>
        </p:pic>
        <p:pic>
          <p:nvPicPr>
            <p:cNvPr id="2051" name="Picture 3" descr="C:\Users\ewolf2\Desktop\images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72200" y="4876800"/>
              <a:ext cx="1911392" cy="914400"/>
            </a:xfrm>
            <a:prstGeom prst="rect">
              <a:avLst/>
            </a:prstGeom>
            <a:noFill/>
          </p:spPr>
        </p:pic>
        <p:pic>
          <p:nvPicPr>
            <p:cNvPr id="2052" name="Picture 4" descr="C:\Users\ewolf2\Desktop\images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82000" y="2057401"/>
              <a:ext cx="1928812" cy="689229"/>
            </a:xfrm>
            <a:prstGeom prst="rect">
              <a:avLst/>
            </a:prstGeom>
            <a:noFill/>
          </p:spPr>
        </p:pic>
        <p:pic>
          <p:nvPicPr>
            <p:cNvPr id="2053" name="Picture 5" descr="C:\Users\ewolf2\Desktop\images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305800" y="4800600"/>
              <a:ext cx="2057400" cy="1071700"/>
            </a:xfrm>
            <a:prstGeom prst="rect">
              <a:avLst/>
            </a:prstGeom>
            <a:noFill/>
          </p:spPr>
        </p:pic>
        <p:pic>
          <p:nvPicPr>
            <p:cNvPr id="2054" name="Picture 6" descr="C:\Users\ewolf2\Desktop\images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534400" y="2895600"/>
              <a:ext cx="1676400" cy="1683884"/>
            </a:xfrm>
            <a:prstGeom prst="rect">
              <a:avLst/>
            </a:prstGeom>
            <a:noFill/>
          </p:spPr>
        </p:pic>
        <p:pic>
          <p:nvPicPr>
            <p:cNvPr id="2055" name="Picture 7" descr="C:\Users\ewolf2\Desktop\images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400800" y="2895600"/>
              <a:ext cx="1636712" cy="1636712"/>
            </a:xfrm>
            <a:prstGeom prst="rect">
              <a:avLst/>
            </a:prstGeom>
            <a:noFill/>
          </p:spPr>
        </p:pic>
      </p:grpSp>
      <p:sp>
        <p:nvSpPr>
          <p:cNvPr id="5" name="Rectangle 4"/>
          <p:cNvSpPr/>
          <p:nvPr/>
        </p:nvSpPr>
        <p:spPr>
          <a:xfrm>
            <a:off x="128789" y="2962142"/>
            <a:ext cx="7442739" cy="239547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A655D-C5CC-4F5F-8A2A-3E9A18EAF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5936" y="61214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79"/>
    </mc:Choice>
    <mc:Fallback xmlns="">
      <p:transition spd="slow" advTm="34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Information technology: networking/cyber security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6399" y="1600200"/>
            <a:ext cx="6509555" cy="47244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>
                <a:latin typeface="Century Schoolbook" panose="02040604050505020304" pitchFamily="18" charset="0"/>
              </a:rPr>
              <a:t>Networking Completer 1        (1 </a:t>
            </a:r>
            <a:r>
              <a:rPr lang="en-US" dirty="0" err="1">
                <a:latin typeface="Century Schoolbook" panose="02040604050505020304" pitchFamily="18" charset="0"/>
              </a:rPr>
              <a:t>cr</a:t>
            </a:r>
            <a:r>
              <a:rPr lang="en-US" dirty="0">
                <a:latin typeface="Century Schoolbook" panose="02040604050505020304" pitchFamily="18" charset="0"/>
              </a:rPr>
              <a:t>)      		  and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Networking Completer 2        (1 </a:t>
            </a:r>
            <a:r>
              <a:rPr lang="en-US" dirty="0" err="1">
                <a:latin typeface="Century Schoolbook" panose="02040604050505020304" pitchFamily="18" charset="0"/>
              </a:rPr>
              <a:t>cr</a:t>
            </a:r>
            <a:r>
              <a:rPr lang="en-US" dirty="0">
                <a:latin typeface="Century Schoolbook" panose="02040604050505020304" pitchFamily="18" charset="0"/>
              </a:rPr>
              <a:t>)	(10</a:t>
            </a:r>
            <a:r>
              <a:rPr lang="en-US" baseline="30000" dirty="0">
                <a:latin typeface="Century Schoolbook" panose="02040604050505020304" pitchFamily="18" charset="0"/>
              </a:rPr>
              <a:t>th</a:t>
            </a:r>
            <a:r>
              <a:rPr lang="en-US" dirty="0">
                <a:latin typeface="Century Schoolbook" panose="02040604050505020304" pitchFamily="18" charset="0"/>
              </a:rPr>
              <a:t> or 11</a:t>
            </a:r>
            <a:r>
              <a:rPr lang="en-US" baseline="30000" dirty="0">
                <a:latin typeface="Century Schoolbook" panose="02040604050505020304" pitchFamily="18" charset="0"/>
              </a:rPr>
              <a:t>th</a:t>
            </a:r>
            <a:r>
              <a:rPr lang="en-US" dirty="0">
                <a:latin typeface="Century Schoolbook" panose="02040604050505020304" pitchFamily="18" charset="0"/>
              </a:rPr>
              <a:t> grade)</a:t>
            </a:r>
          </a:p>
          <a:p>
            <a:pPr marL="0" indent="0">
              <a:buNone/>
            </a:pPr>
            <a:endParaRPr lang="en-US" dirty="0">
              <a:latin typeface="Century Schoolbook" panose="02040604050505020304" pitchFamily="18" charset="0"/>
            </a:endParaRPr>
          </a:p>
          <a:p>
            <a:r>
              <a:rPr lang="en-US" dirty="0">
                <a:latin typeface="Century Schoolbook" panose="02040604050505020304" pitchFamily="18" charset="0"/>
              </a:rPr>
              <a:t>Cyber Security                         (1 </a:t>
            </a:r>
            <a:r>
              <a:rPr lang="en-US" dirty="0" err="1">
                <a:latin typeface="Century Schoolbook" panose="02040604050505020304" pitchFamily="18" charset="0"/>
              </a:rPr>
              <a:t>cr</a:t>
            </a:r>
            <a:r>
              <a:rPr lang="en-US" dirty="0">
                <a:latin typeface="Century Schoolbook" panose="02040604050505020304" pitchFamily="18" charset="0"/>
              </a:rPr>
              <a:t>)    		   and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Network Defense                     (1 </a:t>
            </a:r>
            <a:r>
              <a:rPr lang="en-US" dirty="0" err="1">
                <a:latin typeface="Century Schoolbook" panose="02040604050505020304" pitchFamily="18" charset="0"/>
              </a:rPr>
              <a:t>cr</a:t>
            </a:r>
            <a:r>
              <a:rPr lang="en-US" dirty="0">
                <a:latin typeface="Century Schoolbook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Century Schoolbook" panose="02040604050505020304" pitchFamily="18" charset="0"/>
              </a:rPr>
              <a:t>	(11</a:t>
            </a:r>
            <a:r>
              <a:rPr lang="en-US" baseline="30000" dirty="0">
                <a:latin typeface="Century Schoolbook" panose="02040604050505020304" pitchFamily="18" charset="0"/>
              </a:rPr>
              <a:t>th</a:t>
            </a:r>
            <a:r>
              <a:rPr lang="en-US" dirty="0">
                <a:latin typeface="Century Schoolbook" panose="02040604050505020304" pitchFamily="18" charset="0"/>
              </a:rPr>
              <a:t> or 12</a:t>
            </a:r>
            <a:r>
              <a:rPr lang="en-US" baseline="30000" dirty="0">
                <a:latin typeface="Century Schoolbook" panose="02040604050505020304" pitchFamily="18" charset="0"/>
              </a:rPr>
              <a:t>th</a:t>
            </a:r>
            <a:r>
              <a:rPr lang="en-US" dirty="0">
                <a:latin typeface="Century Schoolbook" panose="02040604050505020304" pitchFamily="18" charset="0"/>
              </a:rPr>
              <a:t> grade)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ewolf2\Desktop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1936" y="2116807"/>
            <a:ext cx="4622800" cy="2971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02336" y="1600200"/>
            <a:ext cx="6397709" cy="1954369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2336" y="4012304"/>
            <a:ext cx="6397709" cy="1976371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19FEEF-52B7-4A0A-8C74-33A0370D1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8336" y="594231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9"/>
    </mc:Choice>
    <mc:Fallback xmlns="">
      <p:transition spd="slow" advTm="20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9|5|4.5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.7|8|4.7|5.2|15.8|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0.4|3.2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|2.1|2.5|3.3|2.5|2.8|2.7|5.4|4.2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0A4A16B0816A49BF88AA0EC75D16EB" ma:contentTypeVersion="12" ma:contentTypeDescription="Create a new document." ma:contentTypeScope="" ma:versionID="c4bd4a5aca9ab36b7f3c88d67429efc7">
  <xsd:schema xmlns:xsd="http://www.w3.org/2001/XMLSchema" xmlns:xs="http://www.w3.org/2001/XMLSchema" xmlns:p="http://schemas.microsoft.com/office/2006/metadata/properties" xmlns:ns3="0e65ab5e-50d5-4fc7-b44c-0e64f217d004" xmlns:ns4="5391d946-2ea4-479a-875d-960af3d7cdc4" targetNamespace="http://schemas.microsoft.com/office/2006/metadata/properties" ma:root="true" ma:fieldsID="7cab2ef9d1e312e23ff1b05cb2bbeeb4" ns3:_="" ns4:_="">
    <xsd:import namespace="0e65ab5e-50d5-4fc7-b44c-0e64f217d004"/>
    <xsd:import namespace="5391d946-2ea4-479a-875d-960af3d7cdc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65ab5e-50d5-4fc7-b44c-0e64f217d00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91d946-2ea4-479a-875d-960af3d7c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A40AB9-674D-4897-9B6E-27CD347D18BF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0e65ab5e-50d5-4fc7-b44c-0e64f217d004"/>
    <ds:schemaRef ds:uri="http://purl.org/dc/elements/1.1/"/>
    <ds:schemaRef ds:uri="http://schemas.microsoft.com/office/2006/metadata/properties"/>
    <ds:schemaRef ds:uri="http://schemas.microsoft.com/office/infopath/2007/PartnerControls"/>
    <ds:schemaRef ds:uri="5391d946-2ea4-479a-875d-960af3d7cdc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9796AB7-2347-4F11-A769-443776BC70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65ab5e-50d5-4fc7-b44c-0e64f217d004"/>
    <ds:schemaRef ds:uri="5391d946-2ea4-479a-875d-960af3d7cd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87F2B1-A46E-4C98-BF25-F66F1BE091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ppt959F.tmp</Template>
  <TotalTime>3541</TotalTime>
  <Words>981</Words>
  <Application>Microsoft Office PowerPoint</Application>
  <PresentationFormat>Widescreen</PresentationFormat>
  <Paragraphs>191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Batang</vt:lpstr>
      <vt:lpstr>Arial</vt:lpstr>
      <vt:lpstr>Calibri</vt:lpstr>
      <vt:lpstr>Calibri Light</vt:lpstr>
      <vt:lpstr>Century Schoolbook</vt:lpstr>
      <vt:lpstr>Franklin Gothic Book</vt:lpstr>
      <vt:lpstr>Franklin Gothic Medium</vt:lpstr>
      <vt:lpstr>Symbol</vt:lpstr>
      <vt:lpstr>Wingdings</vt:lpstr>
      <vt:lpstr>Wingdings 2</vt:lpstr>
      <vt:lpstr>Office Theme</vt:lpstr>
      <vt:lpstr>Trek</vt:lpstr>
      <vt:lpstr>PowerPoint Presentation</vt:lpstr>
      <vt:lpstr>Today’s Objectives</vt:lpstr>
      <vt:lpstr>PowerPoint Presentation</vt:lpstr>
      <vt:lpstr>Registration Timeline</vt:lpstr>
      <vt:lpstr>          </vt:lpstr>
      <vt:lpstr>College/World Language COmpleter</vt:lpstr>
      <vt:lpstr>Advanced technology</vt:lpstr>
      <vt:lpstr>Career Research &amp; Development</vt:lpstr>
      <vt:lpstr>Information technology: networking/cyber security</vt:lpstr>
      <vt:lpstr>Graphic arts/Game design</vt:lpstr>
      <vt:lpstr>Engineering: Project lead the way (PLTW)</vt:lpstr>
      <vt:lpstr>School aged child</vt:lpstr>
      <vt:lpstr>Food science</vt:lpstr>
      <vt:lpstr>Junior Reserves officer training JROTC</vt:lpstr>
      <vt:lpstr>Completing the worksheet</vt:lpstr>
      <vt:lpstr>Senior year options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Did anything happen in the past year that you would like to share with your school counselor?</dc:title>
  <dc:creator>Wolf, Emily J</dc:creator>
  <cp:lastModifiedBy>Ciorra, Alexander R</cp:lastModifiedBy>
  <cp:revision>141</cp:revision>
  <dcterms:created xsi:type="dcterms:W3CDTF">2017-10-18T22:27:41Z</dcterms:created>
  <dcterms:modified xsi:type="dcterms:W3CDTF">2020-11-19T19:20:53Z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0x010100A70A4A16B0816A49BF88AA0EC75D16EB</vt:lpwstr>
  </property>
</Properties>
</file>